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hN6rDGTL95ZvKLvv+j+63zd2Hr4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479375"/>
            <a:ext cx="5631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Wat is armoede?</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rtl="0" algn="ctr">
              <a:spcBef>
                <a:spcPts val="0"/>
              </a:spcBef>
              <a:spcAft>
                <a:spcPts val="0"/>
              </a:spcAft>
              <a:buClr>
                <a:srgbClr val="000000"/>
              </a:buClr>
              <a:buSzPts val="1600"/>
              <a:buFont typeface="Arial"/>
              <a:buNone/>
            </a:pPr>
            <a:r>
              <a:rPr i="1" lang="nl" sz="1100">
                <a:solidFill>
                  <a:srgbClr val="F39430"/>
                </a:solidFill>
                <a:highlight>
                  <a:srgbClr val="FFFFFF"/>
                </a:highlight>
              </a:rPr>
              <a:t>1 Koningen 17:12</a:t>
            </a:r>
            <a:endParaRPr i="1" sz="1100">
              <a:solidFill>
                <a:srgbClr val="F39430"/>
              </a:solidFill>
              <a:highlight>
                <a:srgbClr val="FFFFFF"/>
              </a:highlight>
            </a:endParaRPr>
          </a:p>
          <a:p>
            <a:pPr indent="0" lvl="0" marL="0" marR="0" rtl="0" algn="ctr">
              <a:lnSpc>
                <a:spcPct val="100000"/>
              </a:lnSpc>
              <a:spcBef>
                <a:spcPts val="0"/>
              </a:spcBef>
              <a:spcAft>
                <a:spcPts val="0"/>
              </a:spcAft>
              <a:buClr>
                <a:srgbClr val="000000"/>
              </a:buClr>
              <a:buSzPts val="1600"/>
              <a:buFont typeface="Arial"/>
              <a:buNone/>
            </a:pPr>
            <a:r>
              <a:rPr i="1" lang="nl" sz="1100">
                <a:solidFill>
                  <a:srgbClr val="F39430"/>
                </a:solidFill>
                <a:highlight>
                  <a:srgbClr val="FFFFFF"/>
                </a:highlight>
              </a:rPr>
              <a:t>Maar de vrouw antwoordde: ‘Ik heb helemaal niets meer in huis. Alleen nog wat meel in een pot, en een restje olijfolie in een kruik. Ik heb een paar takken bij elkaar gezocht voor een vuur. Nu kan ik nog net iets te eten maken voor mij en mijn zoon. Maar als dat op is, zullen we doodgaan van de honger. Dat is zo zeker als de Heer, uw God, leeft!</a:t>
            </a:r>
            <a:endParaRPr i="1" sz="1100">
              <a:solidFill>
                <a:srgbClr val="F39430"/>
              </a:solidFill>
              <a:highlight>
                <a:srgbClr val="FFFFFF"/>
              </a:highlight>
            </a:endParaRPr>
          </a:p>
          <a:p>
            <a:pPr indent="0" lvl="0" marL="0" marR="0" rtl="0" algn="l">
              <a:lnSpc>
                <a:spcPct val="100000"/>
              </a:lnSpc>
              <a:spcBef>
                <a:spcPts val="0"/>
              </a:spcBef>
              <a:spcAft>
                <a:spcPts val="0"/>
              </a:spcAft>
              <a:buClr>
                <a:srgbClr val="000000"/>
              </a:buClr>
              <a:buSzPts val="1600"/>
              <a:buFont typeface="Arial"/>
              <a:buNone/>
            </a:pPr>
            <a:r>
              <a:t/>
            </a:r>
            <a:endParaRPr b="0" i="1" sz="1200" u="none" cap="none" strike="noStrike">
              <a:solidFill>
                <a:srgbClr val="F3943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br>
              <a:rPr b="1" i="0" lang="nl" sz="1200" u="none" cap="none" strike="noStrike">
                <a:solidFill>
                  <a:srgbClr val="000000"/>
                </a:solidFill>
                <a:latin typeface="Arial"/>
                <a:ea typeface="Arial"/>
                <a:cs typeface="Arial"/>
                <a:sym typeface="Arial"/>
              </a:rPr>
            </a:br>
            <a:endParaRPr b="1" i="0" sz="1200" u="none" cap="none" strike="noStrike">
              <a:solidFill>
                <a:srgbClr val="000000"/>
              </a:solidFill>
              <a:latin typeface="Arial"/>
              <a:ea typeface="Arial"/>
              <a:cs typeface="Arial"/>
              <a:sym typeface="Arial"/>
            </a:endParaRPr>
          </a:p>
          <a:p>
            <a:pPr indent="-304800" lvl="0" marL="457200" marR="0" rtl="0" algn="l">
              <a:lnSpc>
                <a:spcPct val="100000"/>
              </a:lnSpc>
              <a:spcBef>
                <a:spcPts val="0"/>
              </a:spcBef>
              <a:spcAft>
                <a:spcPts val="0"/>
              </a:spcAft>
              <a:buSzPts val="1200"/>
              <a:buChar char="●"/>
            </a:pPr>
            <a:r>
              <a:rPr lang="nl" sz="1200"/>
              <a:t>Maak de quiz</a:t>
            </a:r>
            <a:endParaRPr sz="1200"/>
          </a:p>
          <a:p>
            <a:pPr indent="-304800" lvl="0" marL="457200" marR="0" rtl="0" algn="l">
              <a:lnSpc>
                <a:spcPct val="100000"/>
              </a:lnSpc>
              <a:spcBef>
                <a:spcPts val="0"/>
              </a:spcBef>
              <a:spcAft>
                <a:spcPts val="0"/>
              </a:spcAft>
              <a:buSzPts val="1200"/>
              <a:buChar char="●"/>
            </a:pPr>
            <a:r>
              <a:rPr lang="nl" sz="1200"/>
              <a:t>Bespreek de vragen ‘om door te praten’ samen</a:t>
            </a:r>
            <a:endParaRPr b="1" sz="1200"/>
          </a:p>
          <a:p>
            <a:pPr indent="0" lvl="0" marL="0" marR="0" rtl="0" algn="l">
              <a:lnSpc>
                <a:spcPct val="100000"/>
              </a:lnSpc>
              <a:spcBef>
                <a:spcPts val="0"/>
              </a:spcBef>
              <a:spcAft>
                <a:spcPts val="0"/>
              </a:spcAft>
              <a:buClr>
                <a:srgbClr val="000000"/>
              </a:buClr>
              <a:buSzPts val="1600"/>
              <a:buFont typeface="Arial"/>
              <a:buNone/>
            </a:pPr>
            <a:r>
              <a:t/>
            </a:r>
            <a:endParaRPr i="0" sz="1200" u="none" cap="none" strike="noStrike">
              <a:solidFill>
                <a:srgbClr val="000000"/>
              </a:solidFil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Om door te praten</a:t>
            </a:r>
            <a:endParaRPr b="1" sz="1200"/>
          </a:p>
          <a:p>
            <a:pPr indent="0" lvl="0" marL="0" marR="0" rtl="0" algn="l">
              <a:lnSpc>
                <a:spcPct val="100000"/>
              </a:lnSpc>
              <a:spcBef>
                <a:spcPts val="0"/>
              </a:spcBef>
              <a:spcAft>
                <a:spcPts val="0"/>
              </a:spcAft>
              <a:buClr>
                <a:srgbClr val="000000"/>
              </a:buClr>
              <a:buSzPts val="1600"/>
              <a:buFont typeface="Arial"/>
              <a:buNone/>
            </a:pPr>
            <a:r>
              <a:t/>
            </a:r>
            <a:endParaRPr b="1" sz="1200"/>
          </a:p>
          <a:p>
            <a:pPr indent="-304800" lvl="0" marL="457200" marR="0" rtl="0" algn="l">
              <a:lnSpc>
                <a:spcPct val="100000"/>
              </a:lnSpc>
              <a:spcBef>
                <a:spcPts val="0"/>
              </a:spcBef>
              <a:spcAft>
                <a:spcPts val="0"/>
              </a:spcAft>
              <a:buSzPts val="1200"/>
              <a:buChar char="●"/>
            </a:pPr>
            <a:r>
              <a:rPr lang="nl" sz="1200"/>
              <a:t>Als er thuis geen geld is voor een dagje naar de dierentuin, wat mis je dan?</a:t>
            </a:r>
            <a:endParaRPr sz="1200"/>
          </a:p>
          <a:p>
            <a:pPr indent="-304800" lvl="0" marL="457200" marR="0" rtl="0" algn="l">
              <a:lnSpc>
                <a:spcPct val="100000"/>
              </a:lnSpc>
              <a:spcBef>
                <a:spcPts val="0"/>
              </a:spcBef>
              <a:spcAft>
                <a:spcPts val="0"/>
              </a:spcAft>
              <a:buSzPts val="1200"/>
              <a:buChar char="●"/>
            </a:pPr>
            <a:r>
              <a:rPr lang="nl" sz="1200"/>
              <a:t>Als er thuis geen geld is voor een dagje naar het zwembad, wat mis je dan?</a:t>
            </a:r>
            <a:endParaRPr sz="1200"/>
          </a:p>
          <a:p>
            <a:pPr indent="-304800" lvl="0" marL="457200" marR="0" rtl="0" algn="l">
              <a:lnSpc>
                <a:spcPct val="100000"/>
              </a:lnSpc>
              <a:spcBef>
                <a:spcPts val="0"/>
              </a:spcBef>
              <a:spcAft>
                <a:spcPts val="0"/>
              </a:spcAft>
              <a:buSzPts val="1200"/>
              <a:buChar char="●"/>
            </a:pPr>
            <a:r>
              <a:rPr lang="nl" sz="1200"/>
              <a:t>Als er thuis geen geld is voor brood, wat doe je dan?</a:t>
            </a:r>
            <a:endParaRPr sz="1200"/>
          </a:p>
          <a:p>
            <a:pPr indent="-304800" lvl="0" marL="457200" marR="0" rtl="0" algn="l">
              <a:lnSpc>
                <a:spcPct val="100000"/>
              </a:lnSpc>
              <a:spcBef>
                <a:spcPts val="0"/>
              </a:spcBef>
              <a:spcAft>
                <a:spcPts val="0"/>
              </a:spcAft>
              <a:buSzPts val="1200"/>
              <a:buChar char="●"/>
            </a:pPr>
            <a:r>
              <a:rPr lang="nl" sz="1200"/>
              <a:t>Naar wie ga je toe als er te weinig is, wie kan je om hulp vragen?</a:t>
            </a:r>
            <a:endParaRPr sz="1200"/>
          </a:p>
        </p:txBody>
      </p:sp>
      <p:pic>
        <p:nvPicPr>
          <p:cNvPr id="55" name="Google Shape;55;p1"/>
          <p:cNvPicPr preferRelativeResize="0"/>
          <p:nvPr/>
        </p:nvPicPr>
        <p:blipFill>
          <a:blip r:embed="rId4">
            <a:alphaModFix/>
          </a:blip>
          <a:stretch>
            <a:fillRect/>
          </a:stretch>
        </p:blipFill>
        <p:spPr>
          <a:xfrm>
            <a:off x="2075074" y="7723900"/>
            <a:ext cx="2658849" cy="149382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